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Nobile"/>
      <p:regular r:id="rId15"/>
      <p:bold r:id="rId16"/>
      <p:italic r:id="rId17"/>
      <p:boldItalic r:id="rId18"/>
    </p:embeddedFont>
    <p:embeddedFont>
      <p:font typeface="Alexandria"/>
      <p:regular r:id="rId19"/>
      <p:bold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exandria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Nobile-regular.fntdata"/><Relationship Id="rId14" Type="http://schemas.openxmlformats.org/officeDocument/2006/relationships/slide" Target="slides/slide10.xml"/><Relationship Id="rId17" Type="http://schemas.openxmlformats.org/officeDocument/2006/relationships/font" Target="fonts/Nobile-italic.fntdata"/><Relationship Id="rId16" Type="http://schemas.openxmlformats.org/officeDocument/2006/relationships/font" Target="fonts/Nobile-bold.fntdata"/><Relationship Id="rId5" Type="http://schemas.openxmlformats.org/officeDocument/2006/relationships/slide" Target="slides/slide1.xml"/><Relationship Id="rId19" Type="http://schemas.openxmlformats.org/officeDocument/2006/relationships/font" Target="fonts/Alexandria-regular.fntdata"/><Relationship Id="rId6" Type="http://schemas.openxmlformats.org/officeDocument/2006/relationships/slide" Target="slides/slide2.xml"/><Relationship Id="rId18" Type="http://schemas.openxmlformats.org/officeDocument/2006/relationships/font" Target="fonts/Nobile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Google Shape;230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hyperlink" Target="https://www.kaggle.com/datasets/mlg-ulb/creditcardfraud" TargetMode="External"/><Relationship Id="rId6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38.png"/><Relationship Id="rId6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Relationship Id="rId11" Type="http://schemas.openxmlformats.org/officeDocument/2006/relationships/image" Target="../media/image34.png"/><Relationship Id="rId10" Type="http://schemas.openxmlformats.org/officeDocument/2006/relationships/image" Target="../media/image25.png"/><Relationship Id="rId12" Type="http://schemas.openxmlformats.org/officeDocument/2006/relationships/image" Target="../media/image28.png"/><Relationship Id="rId9" Type="http://schemas.openxmlformats.org/officeDocument/2006/relationships/image" Target="../media/image35.png"/><Relationship Id="rId5" Type="http://schemas.openxmlformats.org/officeDocument/2006/relationships/image" Target="../media/image21.png"/><Relationship Id="rId6" Type="http://schemas.openxmlformats.org/officeDocument/2006/relationships/image" Target="../media/image12.png"/><Relationship Id="rId7" Type="http://schemas.openxmlformats.org/officeDocument/2006/relationships/image" Target="../media/image27.png"/><Relationship Id="rId8" Type="http://schemas.openxmlformats.org/officeDocument/2006/relationships/image" Target="../media/image2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9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342793"/>
            <a:ext cx="7556421" cy="3543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Detección de Transacciones Fraudulentas en Tarjetas de Crédito Usando Machine Learning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12893050" y="7748600"/>
            <a:ext cx="1737300" cy="4809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2"/>
          <p:cNvSpPr/>
          <p:nvPr/>
        </p:nvSpPr>
        <p:spPr>
          <a:xfrm>
            <a:off x="12893050" y="7748600"/>
            <a:ext cx="1737300" cy="4809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2"/>
          <p:cNvSpPr/>
          <p:nvPr/>
        </p:nvSpPr>
        <p:spPr>
          <a:xfrm>
            <a:off x="575548" y="452199"/>
            <a:ext cx="6446639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200"/>
              <a:buFont typeface="Alexandria"/>
              <a:buNone/>
            </a:pPr>
            <a:r>
              <a:rPr b="0" i="0" lang="en-US" sz="32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Resultados y Hallazgos Iniciales</a:t>
            </a:r>
            <a:endParaRPr b="0" i="0" sz="3200" u="none" cap="none" strike="noStrike"/>
          </a:p>
        </p:txBody>
      </p:sp>
      <p:sp>
        <p:nvSpPr>
          <p:cNvPr id="251" name="Google Shape;251;p22"/>
          <p:cNvSpPr/>
          <p:nvPr/>
        </p:nvSpPr>
        <p:spPr>
          <a:xfrm>
            <a:off x="575548" y="1377077"/>
            <a:ext cx="12773382" cy="205502"/>
          </a:xfrm>
          <a:prstGeom prst="roundRect">
            <a:avLst>
              <a:gd fmla="val 33610" name="adj"/>
            </a:avLst>
          </a:prstGeom>
          <a:solidFill>
            <a:srgbClr val="F9F9FF"/>
          </a:solidFill>
          <a:ln cap="flat" cmpd="sng" w="9525">
            <a:solidFill>
              <a:srgbClr val="346D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2"/>
          <p:cNvSpPr/>
          <p:nvPr/>
        </p:nvSpPr>
        <p:spPr>
          <a:xfrm>
            <a:off x="575548" y="1377077"/>
            <a:ext cx="21669" cy="205502"/>
          </a:xfrm>
          <a:prstGeom prst="roundRect">
            <a:avLst>
              <a:gd fmla="val 318746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2"/>
          <p:cNvSpPr/>
          <p:nvPr/>
        </p:nvSpPr>
        <p:spPr>
          <a:xfrm>
            <a:off x="13472160" y="1377077"/>
            <a:ext cx="582692" cy="2055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0.17%</a:t>
            </a:r>
            <a:endParaRPr b="0" i="0" sz="1600" u="none" cap="none" strike="noStrike"/>
          </a:p>
        </p:txBody>
      </p:sp>
      <p:sp>
        <p:nvSpPr>
          <p:cNvPr id="254" name="Google Shape;254;p22"/>
          <p:cNvSpPr/>
          <p:nvPr/>
        </p:nvSpPr>
        <p:spPr>
          <a:xfrm>
            <a:off x="575548" y="1787962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Tasa de Fraude</a:t>
            </a:r>
            <a:endParaRPr b="0" i="0" sz="1600" u="none" cap="none" strike="noStrike"/>
          </a:p>
        </p:txBody>
      </p:sp>
      <p:sp>
        <p:nvSpPr>
          <p:cNvPr id="255" name="Google Shape;255;p22"/>
          <p:cNvSpPr/>
          <p:nvPr/>
        </p:nvSpPr>
        <p:spPr>
          <a:xfrm>
            <a:off x="575548" y="2143482"/>
            <a:ext cx="13479304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El dataset presenta un desequilibrio extremo, con solo el 0.17% de las transacciones clasificadas como fraudulentas.</a:t>
            </a:r>
            <a:endParaRPr b="0" i="0" sz="1250" u="none" cap="none" strike="noStrike"/>
          </a:p>
        </p:txBody>
      </p:sp>
      <p:sp>
        <p:nvSpPr>
          <p:cNvPr id="256" name="Google Shape;256;p22"/>
          <p:cNvSpPr/>
          <p:nvPr/>
        </p:nvSpPr>
        <p:spPr>
          <a:xfrm>
            <a:off x="575548" y="2755821"/>
            <a:ext cx="3784044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Información Clave de los Datos</a:t>
            </a:r>
            <a:endParaRPr b="0" i="0" sz="1900" u="none" cap="none" strike="noStrike"/>
          </a:p>
        </p:txBody>
      </p:sp>
      <p:sp>
        <p:nvSpPr>
          <p:cNvPr id="257" name="Google Shape;257;p22"/>
          <p:cNvSpPr/>
          <p:nvPr/>
        </p:nvSpPr>
        <p:spPr>
          <a:xfrm>
            <a:off x="575548" y="3228618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 aplicación de PCA (aunque anonimizada) ya sugiere una </a:t>
            </a:r>
            <a:r>
              <a:rPr b="1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separación parcial</a:t>
            </a: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entre las transacciones legítimas y las fraudulentas.</a:t>
            </a:r>
            <a:endParaRPr b="0" i="0" sz="1250" u="none" cap="none" strike="noStrike"/>
          </a:p>
        </p:txBody>
      </p:sp>
      <p:sp>
        <p:nvSpPr>
          <p:cNvPr id="258" name="Google Shape;258;p22"/>
          <p:cNvSpPr/>
          <p:nvPr/>
        </p:nvSpPr>
        <p:spPr>
          <a:xfrm>
            <a:off x="575548" y="3812143"/>
            <a:ext cx="6539032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3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El análisis de outliers revela que las variables </a:t>
            </a:r>
            <a:r>
              <a:rPr b="1" i="0" lang="en-US" sz="13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V3, V12, V14 y V17</a:t>
            </a:r>
            <a:r>
              <a:rPr b="0" i="0" lang="en-US" sz="13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son las más sensibles a valores atípicos, indicando posibles diferencias estructurales en el fraude.</a:t>
            </a:r>
            <a:endParaRPr b="0" i="0" sz="1350" u="none" cap="none" strike="noStrike"/>
          </a:p>
        </p:txBody>
      </p:sp>
      <p:pic>
        <p:nvPicPr>
          <p:cNvPr descr="preencoded.png" id="259" name="Google Shape;259;p22"/>
          <p:cNvPicPr preferRelativeResize="0"/>
          <p:nvPr/>
        </p:nvPicPr>
        <p:blipFill rotWithShape="1">
          <a:blip r:embed="rId3">
            <a:alphaModFix/>
          </a:blip>
          <a:srcRect b="17559" l="0" r="0" t="0"/>
          <a:stretch/>
        </p:blipFill>
        <p:spPr>
          <a:xfrm>
            <a:off x="8091375" y="2838650"/>
            <a:ext cx="6539024" cy="5390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6227445" y="598646"/>
            <a:ext cx="7661910" cy="1323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150"/>
              <a:buFont typeface="Alexandria"/>
              <a:buNone/>
            </a:pPr>
            <a:r>
              <a:rPr b="0" i="0" lang="en-US" sz="41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Metodología para Data Science (TB1)</a:t>
            </a:r>
            <a:endParaRPr b="0" i="0" sz="4150" u="none" cap="none" strike="noStrike"/>
          </a:p>
        </p:txBody>
      </p:sp>
      <p:sp>
        <p:nvSpPr>
          <p:cNvPr id="66" name="Google Shape;66;p14"/>
          <p:cNvSpPr/>
          <p:nvPr/>
        </p:nvSpPr>
        <p:spPr>
          <a:xfrm>
            <a:off x="6227445" y="2239447"/>
            <a:ext cx="7661910" cy="1604010"/>
          </a:xfrm>
          <a:prstGeom prst="roundRect">
            <a:avLst>
              <a:gd fmla="val 5544" name="adj"/>
            </a:avLst>
          </a:prstGeom>
          <a:solidFill>
            <a:srgbClr val="F9F9FF"/>
          </a:solidFill>
          <a:ln cap="flat" cmpd="sng" w="22850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6250305" y="2262307"/>
            <a:ext cx="846892" cy="1558290"/>
          </a:xfrm>
          <a:prstGeom prst="roundRect">
            <a:avLst>
              <a:gd fmla="val 7261" name="adj"/>
            </a:avLst>
          </a:prstGeom>
          <a:solidFill>
            <a:srgbClr val="D2DD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6511171" y="2842974"/>
            <a:ext cx="317540" cy="396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500"/>
              <a:buFont typeface="Alexandria"/>
              <a:buNone/>
            </a:pPr>
            <a:r>
              <a:rPr b="0" i="0" lang="en-US" sz="25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1</a:t>
            </a:r>
            <a:endParaRPr b="0" i="0" sz="2500" u="none" cap="none" strike="noStrike"/>
          </a:p>
        </p:txBody>
      </p:sp>
      <p:sp>
        <p:nvSpPr>
          <p:cNvPr id="69" name="Google Shape;69;p14"/>
          <p:cNvSpPr/>
          <p:nvPr/>
        </p:nvSpPr>
        <p:spPr>
          <a:xfrm>
            <a:off x="7308890" y="2474000"/>
            <a:ext cx="2646640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Alexandria"/>
              <a:buNone/>
            </a:pPr>
            <a:r>
              <a:rPr b="0" i="0" lang="en-US" sz="20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Título del Proyecto</a:t>
            </a:r>
            <a:endParaRPr b="0" i="0" sz="2050" u="none" cap="none" strike="noStrike"/>
          </a:p>
        </p:txBody>
      </p:sp>
      <p:sp>
        <p:nvSpPr>
          <p:cNvPr id="70" name="Google Shape;70;p14"/>
          <p:cNvSpPr/>
          <p:nvPr/>
        </p:nvSpPr>
        <p:spPr>
          <a:xfrm>
            <a:off x="7308890" y="2931676"/>
            <a:ext cx="6557605" cy="677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Detección de Transacciones Fraudulentas en Tarjetas de Crédito Usando Machine Learning</a:t>
            </a:r>
            <a:endParaRPr b="0" i="0" sz="1650" u="none" cap="none" strike="noStrike"/>
          </a:p>
        </p:txBody>
      </p:sp>
      <p:sp>
        <p:nvSpPr>
          <p:cNvPr id="71" name="Google Shape;71;p14"/>
          <p:cNvSpPr/>
          <p:nvPr/>
        </p:nvSpPr>
        <p:spPr>
          <a:xfrm>
            <a:off x="6227445" y="4055150"/>
            <a:ext cx="7661910" cy="2090738"/>
          </a:xfrm>
          <a:prstGeom prst="roundRect">
            <a:avLst>
              <a:gd fmla="val 4253" name="adj"/>
            </a:avLst>
          </a:prstGeom>
          <a:solidFill>
            <a:srgbClr val="F9F9FF"/>
          </a:solidFill>
          <a:ln cap="flat" cmpd="sng" w="22850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250305" y="4078010"/>
            <a:ext cx="846892" cy="2045018"/>
          </a:xfrm>
          <a:prstGeom prst="roundRect">
            <a:avLst>
              <a:gd fmla="val 7261" name="adj"/>
            </a:avLst>
          </a:prstGeom>
          <a:solidFill>
            <a:srgbClr val="D2DD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6511171" y="4902041"/>
            <a:ext cx="317540" cy="396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500"/>
              <a:buFont typeface="Alexandria"/>
              <a:buNone/>
            </a:pPr>
            <a:r>
              <a:rPr b="0" i="0" lang="en-US" sz="25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2</a:t>
            </a:r>
            <a:endParaRPr b="0" i="0" sz="25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308890" y="4289703"/>
            <a:ext cx="2878693" cy="3307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50"/>
              <a:buFont typeface="Alexandria"/>
              <a:buNone/>
            </a:pPr>
            <a:r>
              <a:rPr b="0" i="0" lang="en-US" sz="20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Integrantes del Grupo</a:t>
            </a:r>
            <a:endParaRPr b="0" i="0" sz="2050" u="none" cap="none" strike="noStrike"/>
          </a:p>
        </p:txBody>
      </p:sp>
      <p:sp>
        <p:nvSpPr>
          <p:cNvPr id="75" name="Google Shape;75;p14"/>
          <p:cNvSpPr/>
          <p:nvPr/>
        </p:nvSpPr>
        <p:spPr>
          <a:xfrm>
            <a:off x="7308890" y="4747379"/>
            <a:ext cx="6557605" cy="338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Gustavo Arturo Poma Espinoza – </a:t>
            </a:r>
            <a:r>
              <a:rPr b="0" i="0" lang="en-US" sz="16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Data Engineer</a:t>
            </a:r>
            <a:endParaRPr b="0" i="0" sz="1650" u="none" cap="none" strike="noStrike"/>
          </a:p>
        </p:txBody>
      </p:sp>
      <p:sp>
        <p:nvSpPr>
          <p:cNvPr id="76" name="Google Shape;76;p14"/>
          <p:cNvSpPr/>
          <p:nvPr/>
        </p:nvSpPr>
        <p:spPr>
          <a:xfrm>
            <a:off x="7308890" y="5160050"/>
            <a:ext cx="6557605" cy="338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Jeffrey Ulises Díaz Villanueva – </a:t>
            </a:r>
            <a:r>
              <a:rPr b="0" i="0" lang="en-US" sz="16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Data Analyst</a:t>
            </a:r>
            <a:endParaRPr b="0" i="0" sz="1650" u="none" cap="none" strike="noStrike"/>
          </a:p>
        </p:txBody>
      </p:sp>
      <p:sp>
        <p:nvSpPr>
          <p:cNvPr id="77" name="Google Shape;77;p14"/>
          <p:cNvSpPr/>
          <p:nvPr/>
        </p:nvSpPr>
        <p:spPr>
          <a:xfrm>
            <a:off x="7308890" y="5572720"/>
            <a:ext cx="6557605" cy="338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Tomás Alonso Pastor Salazar – </a:t>
            </a:r>
            <a:r>
              <a:rPr b="0" i="0" lang="en-US" sz="16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Data Scientist</a:t>
            </a:r>
            <a:endParaRPr b="0" i="0" sz="16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6227445" y="6357580"/>
            <a:ext cx="7661910" cy="1273254"/>
          </a:xfrm>
          <a:prstGeom prst="roundRect">
            <a:avLst>
              <a:gd fmla="val 6984" name="adj"/>
            </a:avLst>
          </a:prstGeom>
          <a:solidFill>
            <a:srgbClr val="F9F9FF"/>
          </a:solidFill>
          <a:ln cap="flat" cmpd="sng" w="22850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4"/>
          <p:cNvSpPr/>
          <p:nvPr/>
        </p:nvSpPr>
        <p:spPr>
          <a:xfrm>
            <a:off x="6250305" y="6380440"/>
            <a:ext cx="846892" cy="1227534"/>
          </a:xfrm>
          <a:prstGeom prst="roundRect">
            <a:avLst>
              <a:gd fmla="val 7261" name="adj"/>
            </a:avLst>
          </a:prstGeom>
          <a:solidFill>
            <a:srgbClr val="D2DD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6511171" y="6795730"/>
            <a:ext cx="317540" cy="3969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500"/>
              <a:buFont typeface="Alexandria"/>
              <a:buNone/>
            </a:pPr>
            <a:r>
              <a:rPr b="0" i="0" lang="en-US" sz="25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3</a:t>
            </a:r>
            <a:endParaRPr b="0" i="0" sz="2500" u="none" cap="none" strike="noStrike"/>
          </a:p>
        </p:txBody>
      </p:sp>
      <p:sp>
        <p:nvSpPr>
          <p:cNvPr id="81" name="Google Shape;81;p14"/>
          <p:cNvSpPr/>
          <p:nvPr/>
        </p:nvSpPr>
        <p:spPr>
          <a:xfrm>
            <a:off x="7308890" y="6592133"/>
            <a:ext cx="6557605" cy="338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Curso: Metodología para Data Science (TB1)</a:t>
            </a:r>
            <a:endParaRPr b="0" i="0" sz="1650" u="none" cap="none" strike="noStrike"/>
          </a:p>
        </p:txBody>
      </p:sp>
      <p:sp>
        <p:nvSpPr>
          <p:cNvPr id="82" name="Google Shape;82;p14"/>
          <p:cNvSpPr/>
          <p:nvPr/>
        </p:nvSpPr>
        <p:spPr>
          <a:xfrm>
            <a:off x="7308890" y="7057668"/>
            <a:ext cx="6557605" cy="3386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606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50"/>
              <a:buFont typeface="Nobile"/>
              <a:buNone/>
            </a:pPr>
            <a:r>
              <a:rPr b="0" i="0" lang="en-US" sz="16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2025-2</a:t>
            </a:r>
            <a:endParaRPr b="0" i="0" sz="1650" u="none" cap="none" strike="noStrike"/>
          </a:p>
        </p:txBody>
      </p:sp>
      <p:sp>
        <p:nvSpPr>
          <p:cNvPr id="83" name="Google Shape;83;p14"/>
          <p:cNvSpPr/>
          <p:nvPr/>
        </p:nvSpPr>
        <p:spPr>
          <a:xfrm>
            <a:off x="12893050" y="7748600"/>
            <a:ext cx="1737300" cy="4809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/>
          <p:nvPr/>
        </p:nvSpPr>
        <p:spPr>
          <a:xfrm>
            <a:off x="697706" y="550069"/>
            <a:ext cx="9115782" cy="622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900"/>
              <a:buFont typeface="Alexandria"/>
              <a:buNone/>
            </a:pPr>
            <a:r>
              <a:rPr b="0" i="0" lang="en-US" sz="39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Introducción al Problema y Contexto</a:t>
            </a:r>
            <a:endParaRPr b="0" i="0" sz="3900" u="none" cap="none" strike="noStrike"/>
          </a:p>
        </p:txBody>
      </p:sp>
      <p:sp>
        <p:nvSpPr>
          <p:cNvPr id="90" name="Google Shape;90;p15"/>
          <p:cNvSpPr/>
          <p:nvPr/>
        </p:nvSpPr>
        <p:spPr>
          <a:xfrm>
            <a:off x="697706" y="1671280"/>
            <a:ext cx="3913465" cy="3738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404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2350"/>
              <a:buFont typeface="Alexandria"/>
              <a:buNone/>
            </a:pPr>
            <a:r>
              <a:rPr b="0" i="0" lang="en-US" sz="23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El Coste del Fraude Digital</a:t>
            </a:r>
            <a:endParaRPr b="0" i="0" sz="2350" u="none" cap="none" strike="noStrike"/>
          </a:p>
        </p:txBody>
      </p:sp>
      <p:sp>
        <p:nvSpPr>
          <p:cNvPr id="91" name="Google Shape;91;p15"/>
          <p:cNvSpPr/>
          <p:nvPr/>
        </p:nvSpPr>
        <p:spPr>
          <a:xfrm>
            <a:off x="697706" y="2244447"/>
            <a:ext cx="7746444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Nobile"/>
              <a:buNone/>
            </a:pP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El fraude con tarjetas de crédito representa una </a:t>
            </a:r>
            <a:r>
              <a:rPr b="0" i="0" lang="en-US" sz="15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pérdida económica significativa</a:t>
            </a: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para las instituciones financieras y los consumidores a nivel global, afectando la confianza en el sistema bancario.</a:t>
            </a:r>
            <a:endParaRPr b="0" i="0" sz="1550" u="none" cap="none" strike="noStrike"/>
          </a:p>
        </p:txBody>
      </p:sp>
      <p:sp>
        <p:nvSpPr>
          <p:cNvPr id="92" name="Google Shape;92;p15"/>
          <p:cNvSpPr/>
          <p:nvPr/>
        </p:nvSpPr>
        <p:spPr>
          <a:xfrm>
            <a:off x="697706" y="3425904"/>
            <a:ext cx="797481" cy="1228487"/>
          </a:xfrm>
          <a:prstGeom prst="roundRect">
            <a:avLst>
              <a:gd fmla="val 360005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3" name="Google Shape;9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6904" y="3853220"/>
            <a:ext cx="298966" cy="37373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/>
          <p:nvPr/>
        </p:nvSpPr>
        <p:spPr>
          <a:xfrm>
            <a:off x="1694498" y="3625215"/>
            <a:ext cx="2492097" cy="311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950"/>
              <a:buFont typeface="Alexandria"/>
              <a:buNone/>
            </a:pPr>
            <a:r>
              <a:rPr b="0" i="0" lang="en-US" sz="19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Contexto</a:t>
            </a:r>
            <a:endParaRPr b="0" i="0" sz="1950" u="none" cap="none" strike="noStrike"/>
          </a:p>
        </p:txBody>
      </p:sp>
      <p:sp>
        <p:nvSpPr>
          <p:cNvPr id="95" name="Google Shape;95;p15"/>
          <p:cNvSpPr/>
          <p:nvPr/>
        </p:nvSpPr>
        <p:spPr>
          <a:xfrm>
            <a:off x="1694498" y="4135993"/>
            <a:ext cx="6749653" cy="319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Nobile"/>
              <a:buNone/>
            </a:pP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Altas pérdidas para el sector financiero.</a:t>
            </a:r>
            <a:endParaRPr b="0" i="0" sz="1550" u="none" cap="none" strike="noStrike"/>
          </a:p>
        </p:txBody>
      </p:sp>
      <p:sp>
        <p:nvSpPr>
          <p:cNvPr id="96" name="Google Shape;96;p15"/>
          <p:cNvSpPr/>
          <p:nvPr/>
        </p:nvSpPr>
        <p:spPr>
          <a:xfrm>
            <a:off x="697706" y="4853702"/>
            <a:ext cx="797481" cy="1228487"/>
          </a:xfrm>
          <a:prstGeom prst="roundRect">
            <a:avLst>
              <a:gd fmla="val 360005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97" name="Google Shape;9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6904" y="5281017"/>
            <a:ext cx="298966" cy="37373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5"/>
          <p:cNvSpPr/>
          <p:nvPr/>
        </p:nvSpPr>
        <p:spPr>
          <a:xfrm>
            <a:off x="1694498" y="5053013"/>
            <a:ext cx="2492097" cy="311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950"/>
              <a:buFont typeface="Alexandria"/>
              <a:buNone/>
            </a:pPr>
            <a:r>
              <a:rPr b="0" i="0" lang="en-US" sz="19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Objetivo</a:t>
            </a:r>
            <a:endParaRPr b="0" i="0" sz="195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1694498" y="5563791"/>
            <a:ext cx="6749653" cy="319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Nobile"/>
              <a:buNone/>
            </a:pP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Identificar patrones anómalos para detectar fraude.</a:t>
            </a:r>
            <a:endParaRPr b="0" i="0" sz="155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996672" y="6306383"/>
            <a:ext cx="2492097" cy="3114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950"/>
              <a:buFont typeface="Alexandria"/>
              <a:buNone/>
            </a:pPr>
            <a:r>
              <a:rPr b="0" i="0" lang="en-US" sz="19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Dataset Utilizado</a:t>
            </a:r>
            <a:endParaRPr b="0" i="0" sz="195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996672" y="6817162"/>
            <a:ext cx="7447478" cy="638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Nobile"/>
              <a:buNone/>
            </a:pP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Para el análisis, emplearemos el conjunto de datos de detección de fraude de tarjetas de crédito disponible en </a:t>
            </a:r>
            <a:r>
              <a:rPr b="0" i="0" lang="en-US" sz="1550" u="sng" cap="none" strike="noStrike">
                <a:solidFill>
                  <a:schemeClr val="hlink"/>
                </a:solidFill>
                <a:latin typeface="Nobile"/>
                <a:ea typeface="Nobile"/>
                <a:cs typeface="Nobile"/>
                <a:sym typeface="Nobile"/>
                <a:hlinkClick r:id="rId5"/>
              </a:rPr>
              <a:t>Kaggle</a:t>
            </a: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55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697706" y="6306383"/>
            <a:ext cx="22860" cy="1148953"/>
          </a:xfrm>
          <a:prstGeom prst="rect">
            <a:avLst/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3" name="Google Shape;10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938022" y="1696164"/>
            <a:ext cx="5002173" cy="5002173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12893050" y="7748600"/>
            <a:ext cx="1737300" cy="4809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/>
          <p:nvPr/>
        </p:nvSpPr>
        <p:spPr>
          <a:xfrm>
            <a:off x="793790" y="664488"/>
            <a:ext cx="12657773" cy="7087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450"/>
              <a:buFont typeface="Alexandria"/>
              <a:buNone/>
            </a:pPr>
            <a:r>
              <a:rPr b="0" i="0" lang="en-US" sz="445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Fase 1: Comprensión del Negocio (CRISP-DM)</a:t>
            </a:r>
            <a:endParaRPr b="0" i="0" sz="4450" u="none" cap="none" strike="noStrike"/>
          </a:p>
        </p:txBody>
      </p:sp>
      <p:sp>
        <p:nvSpPr>
          <p:cNvPr id="111" name="Google Shape;111;p16"/>
          <p:cNvSpPr/>
          <p:nvPr/>
        </p:nvSpPr>
        <p:spPr>
          <a:xfrm>
            <a:off x="1133951" y="2734151"/>
            <a:ext cx="3856077" cy="226814"/>
          </a:xfrm>
          <a:prstGeom prst="roundRect">
            <a:avLst>
              <a:gd fmla="val 42003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/>
          <p:nvPr/>
        </p:nvSpPr>
        <p:spPr>
          <a:xfrm>
            <a:off x="793790" y="2507278"/>
            <a:ext cx="680442" cy="680442"/>
          </a:xfrm>
          <a:prstGeom prst="roundRect">
            <a:avLst>
              <a:gd fmla="val 67192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3" name="Google Shape;1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3930" y="2634913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6"/>
          <p:cNvSpPr/>
          <p:nvPr/>
        </p:nvSpPr>
        <p:spPr>
          <a:xfrm>
            <a:off x="1020604" y="3414593"/>
            <a:ext cx="3742730" cy="85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Definición del Problema</a:t>
            </a:r>
            <a:endParaRPr b="0" i="0" sz="2650" u="none" cap="none" strike="noStrike"/>
          </a:p>
        </p:txBody>
      </p:sp>
      <p:sp>
        <p:nvSpPr>
          <p:cNvPr id="115" name="Google Shape;115;p16"/>
          <p:cNvSpPr/>
          <p:nvPr/>
        </p:nvSpPr>
        <p:spPr>
          <a:xfrm>
            <a:off x="1020604" y="4401264"/>
            <a:ext cx="3742730" cy="18145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El principal desafío es la detección de transacciones fraudulentas de manera </a:t>
            </a:r>
            <a:r>
              <a:rPr b="0" i="0" lang="en-US" sz="17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proactiva y temprana</a:t>
            </a: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para evitar la consumación del daño económico.</a:t>
            </a:r>
            <a:endParaRPr b="0" i="0" sz="1750" u="none" cap="none" strike="noStrike"/>
          </a:p>
        </p:txBody>
      </p:sp>
      <p:sp>
        <p:nvSpPr>
          <p:cNvPr id="116" name="Google Shape;116;p16"/>
          <p:cNvSpPr/>
          <p:nvPr/>
        </p:nvSpPr>
        <p:spPr>
          <a:xfrm>
            <a:off x="5557123" y="2393871"/>
            <a:ext cx="3856077" cy="226814"/>
          </a:xfrm>
          <a:prstGeom prst="roundRect">
            <a:avLst>
              <a:gd fmla="val 42003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6"/>
          <p:cNvSpPr/>
          <p:nvPr/>
        </p:nvSpPr>
        <p:spPr>
          <a:xfrm>
            <a:off x="5216962" y="2166997"/>
            <a:ext cx="680442" cy="680442"/>
          </a:xfrm>
          <a:prstGeom prst="roundRect">
            <a:avLst>
              <a:gd fmla="val 67192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8" name="Google Shape;118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7102" y="2294632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5443776" y="3074313"/>
            <a:ext cx="3742730" cy="850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Pregunta Clave de Negocio</a:t>
            </a:r>
            <a:endParaRPr b="0" i="0" sz="2650" u="none" cap="none" strike="noStrike"/>
          </a:p>
        </p:txBody>
      </p:sp>
      <p:sp>
        <p:nvSpPr>
          <p:cNvPr id="120" name="Google Shape;120;p16"/>
          <p:cNvSpPr/>
          <p:nvPr/>
        </p:nvSpPr>
        <p:spPr>
          <a:xfrm>
            <a:off x="5443776" y="4060984"/>
            <a:ext cx="3742730" cy="2177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¿Cómo podemos implementar un sistema de alerta que minimice las transacciones fraudulentas sin interrumpir indebidamente las operaciones legítimas de los usuarios?</a:t>
            </a:r>
            <a:endParaRPr b="0" i="0" sz="175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9980295" y="2053709"/>
            <a:ext cx="3856077" cy="226814"/>
          </a:xfrm>
          <a:prstGeom prst="roundRect">
            <a:avLst>
              <a:gd fmla="val 42003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/>
          <p:nvPr/>
        </p:nvSpPr>
        <p:spPr>
          <a:xfrm>
            <a:off x="9640133" y="1826835"/>
            <a:ext cx="680442" cy="680442"/>
          </a:xfrm>
          <a:prstGeom prst="roundRect">
            <a:avLst>
              <a:gd fmla="val 67192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3" name="Google Shape;123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10274" y="1954470"/>
            <a:ext cx="340162" cy="42529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6"/>
          <p:cNvSpPr/>
          <p:nvPr/>
        </p:nvSpPr>
        <p:spPr>
          <a:xfrm>
            <a:off x="9866948" y="2734151"/>
            <a:ext cx="3402330" cy="4252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528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650"/>
              <a:buFont typeface="Alexandria"/>
              <a:buNone/>
            </a:pPr>
            <a:r>
              <a:rPr b="0" i="0" lang="en-US" sz="26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Impacto Esperado</a:t>
            </a:r>
            <a:endParaRPr b="0" i="0" sz="265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9866948" y="3295531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Reducción significativa de las pérdidas financieras operativas.</a:t>
            </a:r>
            <a:endParaRPr b="0" i="0" sz="1750" u="none" cap="none" strike="noStrike"/>
          </a:p>
        </p:txBody>
      </p:sp>
      <p:sp>
        <p:nvSpPr>
          <p:cNvPr id="126" name="Google Shape;126;p16"/>
          <p:cNvSpPr/>
          <p:nvPr/>
        </p:nvSpPr>
        <p:spPr>
          <a:xfrm>
            <a:off x="9866948" y="4463534"/>
            <a:ext cx="3742730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Aumento de la confianza y la satisfacción de los clientes.</a:t>
            </a:r>
            <a:endParaRPr b="0" i="0" sz="1750" u="none" cap="none" strike="noStrike"/>
          </a:p>
        </p:txBody>
      </p:sp>
      <p:sp>
        <p:nvSpPr>
          <p:cNvPr id="127" name="Google Shape;127;p16"/>
          <p:cNvSpPr/>
          <p:nvPr/>
        </p:nvSpPr>
        <p:spPr>
          <a:xfrm>
            <a:off x="9866948" y="5268635"/>
            <a:ext cx="3742730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Char char="•"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Mejora de la eficiencia en la gestión de riesgos de la entidad.</a:t>
            </a:r>
            <a:endParaRPr b="0" i="0" sz="1750" u="none" cap="none" strike="noStrike"/>
          </a:p>
        </p:txBody>
      </p:sp>
      <p:sp>
        <p:nvSpPr>
          <p:cNvPr id="128" name="Google Shape;128;p16"/>
          <p:cNvSpPr/>
          <p:nvPr/>
        </p:nvSpPr>
        <p:spPr>
          <a:xfrm>
            <a:off x="793790" y="6839307"/>
            <a:ext cx="130428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750"/>
              <a:buFont typeface="Nobile"/>
              <a:buNone/>
            </a:pPr>
            <a:r>
              <a:rPr b="0" i="0" lang="en-US" sz="17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 correcta comprensión del negocio es fundamental para alinear los objetivos del Machine Learning con los imperativos estratégicos de la institución financiera.</a:t>
            </a:r>
            <a:endParaRPr b="0" i="0" sz="175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12893050" y="7748600"/>
            <a:ext cx="1737300" cy="4809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/>
          <p:nvPr/>
        </p:nvSpPr>
        <p:spPr>
          <a:xfrm>
            <a:off x="12893050" y="7748600"/>
            <a:ext cx="1737300" cy="4809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575548" y="452199"/>
            <a:ext cx="9692283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200"/>
              <a:buFont typeface="Alexandria"/>
              <a:buNone/>
            </a:pPr>
            <a:r>
              <a:rPr b="0" i="0" lang="en-US" sz="32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Fase 2: Comprensión y Exploración de los Datos</a:t>
            </a:r>
            <a:endParaRPr b="0" i="0" sz="3200" u="none" cap="none" strike="noStrike"/>
          </a:p>
        </p:txBody>
      </p:sp>
      <p:sp>
        <p:nvSpPr>
          <p:cNvPr id="137" name="Google Shape;137;p17"/>
          <p:cNvSpPr/>
          <p:nvPr/>
        </p:nvSpPr>
        <p:spPr>
          <a:xfrm>
            <a:off x="575548" y="1360646"/>
            <a:ext cx="5844897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El conjunto de datos comprende </a:t>
            </a:r>
            <a:r>
              <a:rPr b="1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284.807 transacciones</a:t>
            </a: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con </a:t>
            </a:r>
            <a:r>
              <a:rPr b="1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30 variables</a:t>
            </a: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, capturando la actividad de tarjetas de crédito durante un periodo de dos días.</a:t>
            </a:r>
            <a:endParaRPr b="0" i="0" sz="1250" u="none" cap="none" strike="noStrike"/>
          </a:p>
        </p:txBody>
      </p:sp>
      <p:sp>
        <p:nvSpPr>
          <p:cNvPr id="138" name="Google Shape;138;p17"/>
          <p:cNvSpPr/>
          <p:nvPr/>
        </p:nvSpPr>
        <p:spPr>
          <a:xfrm>
            <a:off x="575548" y="2334578"/>
            <a:ext cx="5844897" cy="1686163"/>
          </a:xfrm>
          <a:prstGeom prst="roundRect">
            <a:avLst>
              <a:gd fmla="val 4096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747593" y="2506623"/>
            <a:ext cx="493276" cy="493276"/>
          </a:xfrm>
          <a:prstGeom prst="roundRect">
            <a:avLst>
              <a:gd fmla="val 18535436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0" name="Google Shape;14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3206" y="2614493"/>
            <a:ext cx="221933" cy="27741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/>
          <p:nvPr/>
        </p:nvSpPr>
        <p:spPr>
          <a:xfrm>
            <a:off x="747593" y="3164324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Variable Objetivo</a:t>
            </a:r>
            <a:endParaRPr b="0" i="0" sz="160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747593" y="3585686"/>
            <a:ext cx="5500807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1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Class</a:t>
            </a: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: Binaria (0 = No Fraude, 1 = Fraude).</a:t>
            </a:r>
            <a:endParaRPr b="0" i="0" sz="125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575548" y="4185166"/>
            <a:ext cx="5844897" cy="1686163"/>
          </a:xfrm>
          <a:prstGeom prst="roundRect">
            <a:avLst>
              <a:gd fmla="val 4096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7"/>
          <p:cNvSpPr/>
          <p:nvPr/>
        </p:nvSpPr>
        <p:spPr>
          <a:xfrm>
            <a:off x="747593" y="4357211"/>
            <a:ext cx="493276" cy="493276"/>
          </a:xfrm>
          <a:prstGeom prst="roundRect">
            <a:avLst>
              <a:gd fmla="val 18535436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5" name="Google Shape;14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3206" y="4465082"/>
            <a:ext cx="221933" cy="27741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7"/>
          <p:cNvSpPr/>
          <p:nvPr/>
        </p:nvSpPr>
        <p:spPr>
          <a:xfrm>
            <a:off x="747593" y="5014913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Variables Anónimas</a:t>
            </a:r>
            <a:endParaRPr b="0" i="0" sz="1600" u="none" cap="none" strike="noStrike"/>
          </a:p>
        </p:txBody>
      </p:sp>
      <p:sp>
        <p:nvSpPr>
          <p:cNvPr id="147" name="Google Shape;147;p17"/>
          <p:cNvSpPr/>
          <p:nvPr/>
        </p:nvSpPr>
        <p:spPr>
          <a:xfrm>
            <a:off x="747593" y="5436275"/>
            <a:ext cx="5500807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1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V1–V28</a:t>
            </a: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: Componentes principales (resultado de PCA).</a:t>
            </a:r>
            <a:endParaRPr b="0" i="0" sz="125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575548" y="6056233"/>
            <a:ext cx="5844897" cy="1224677"/>
          </a:xfrm>
          <a:prstGeom prst="roundRect">
            <a:avLst>
              <a:gd fmla="val 5640" name="adj"/>
            </a:avLst>
          </a:prstGeom>
          <a:solidFill>
            <a:srgbClr val="BBCD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49" name="Google Shape;14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9973" y="6293048"/>
            <a:ext cx="205502" cy="16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>
            <a:off x="1109901" y="6261735"/>
            <a:ext cx="5146119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Limitación clave: Los datos abarcan únicamente </a:t>
            </a:r>
            <a:r>
              <a:rPr b="1" i="0" lang="en-US" sz="125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dos días</a:t>
            </a:r>
            <a:r>
              <a:rPr b="0" i="0" lang="en-US" sz="1250" u="none" cap="none" strike="noStrike">
                <a:solidFill>
                  <a:srgbClr val="000000"/>
                </a:solidFill>
                <a:latin typeface="Nobile"/>
                <a:ea typeface="Nobile"/>
                <a:cs typeface="Nobile"/>
                <a:sym typeface="Nobile"/>
              </a:rPr>
              <a:t>, lo que podría limitar la generalización de patrones temporales a largo plazo.</a:t>
            </a:r>
            <a:endParaRPr b="0" i="0" sz="1250" u="none" cap="none" strike="noStrike"/>
          </a:p>
        </p:txBody>
      </p:sp>
      <p:sp>
        <p:nvSpPr>
          <p:cNvPr id="151" name="Google Shape;151;p17"/>
          <p:cNvSpPr/>
          <p:nvPr/>
        </p:nvSpPr>
        <p:spPr>
          <a:xfrm>
            <a:off x="6829306" y="1377077"/>
            <a:ext cx="2587704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Visualizaciones Clave</a:t>
            </a:r>
            <a:endParaRPr b="0" i="0" sz="1900" u="none" cap="none" strike="noStrike"/>
          </a:p>
        </p:txBody>
      </p:sp>
      <p:sp>
        <p:nvSpPr>
          <p:cNvPr id="152" name="Google Shape;152;p17"/>
          <p:cNvSpPr/>
          <p:nvPr/>
        </p:nvSpPr>
        <p:spPr>
          <a:xfrm>
            <a:off x="6829306" y="1849874"/>
            <a:ext cx="7233047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Distribución de Clases: Muestra un desequilibrio extremo (ver card 10).</a:t>
            </a:r>
            <a:endParaRPr b="0" i="0" sz="1250" u="none" cap="none" strike="noStrike"/>
          </a:p>
        </p:txBody>
      </p:sp>
      <p:sp>
        <p:nvSpPr>
          <p:cNvPr id="153" name="Google Shape;153;p17"/>
          <p:cNvSpPr/>
          <p:nvPr/>
        </p:nvSpPr>
        <p:spPr>
          <a:xfrm>
            <a:off x="6829306" y="2170390"/>
            <a:ext cx="7233047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Histogramas: Análisis de la distribución de </a:t>
            </a:r>
            <a:r>
              <a:rPr b="1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Amount</a:t>
            </a: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(monto) y </a:t>
            </a:r>
            <a:r>
              <a:rPr b="1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Time</a:t>
            </a: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(tiempo).</a:t>
            </a:r>
            <a:endParaRPr b="0" i="0" sz="1250" u="none" cap="none" strike="noStrike"/>
          </a:p>
        </p:txBody>
      </p:sp>
      <p:sp>
        <p:nvSpPr>
          <p:cNvPr id="154" name="Google Shape;154;p17"/>
          <p:cNvSpPr/>
          <p:nvPr/>
        </p:nvSpPr>
        <p:spPr>
          <a:xfrm>
            <a:off x="6829306" y="2490907"/>
            <a:ext cx="7233047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Matriz de Correlación: Visualización de las relaciones entre las variables anonimizadas.</a:t>
            </a:r>
            <a:endParaRPr b="0" i="0" sz="1250" u="none" cap="none" strike="noStrike"/>
          </a:p>
        </p:txBody>
      </p:sp>
      <p:pic>
        <p:nvPicPr>
          <p:cNvPr descr="preencoded.png" id="155" name="Google Shape;155;p17"/>
          <p:cNvPicPr preferRelativeResize="0"/>
          <p:nvPr/>
        </p:nvPicPr>
        <p:blipFill rotWithShape="1">
          <a:blip r:embed="rId6">
            <a:alphaModFix/>
          </a:blip>
          <a:srcRect b="26852" l="0" r="0" t="0"/>
          <a:stretch/>
        </p:blipFill>
        <p:spPr>
          <a:xfrm>
            <a:off x="6829300" y="2938824"/>
            <a:ext cx="7233050" cy="52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"/>
          <p:cNvSpPr/>
          <p:nvPr/>
        </p:nvSpPr>
        <p:spPr>
          <a:xfrm>
            <a:off x="714494" y="684371"/>
            <a:ext cx="13201412" cy="1275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000"/>
              <a:buFont typeface="Alexandria"/>
              <a:buNone/>
            </a:pPr>
            <a:r>
              <a:rPr b="0" i="0" lang="en-US" sz="40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Fase 3: Preparación y Preprocesamiento de los Datos</a:t>
            </a:r>
            <a:endParaRPr b="0" i="0" sz="4000" u="none" cap="none" strike="noStrike"/>
          </a:p>
        </p:txBody>
      </p:sp>
      <p:sp>
        <p:nvSpPr>
          <p:cNvPr id="162" name="Google Shape;162;p18"/>
          <p:cNvSpPr/>
          <p:nvPr/>
        </p:nvSpPr>
        <p:spPr>
          <a:xfrm>
            <a:off x="2147054" y="2817971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Limpieza</a:t>
            </a:r>
            <a:endParaRPr b="0" i="0" sz="200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714494" y="3259217"/>
            <a:ext cx="3984308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Eliminación de duplicados y chequeo de valores nulos (ninguno encontrado).</a:t>
            </a:r>
            <a:endParaRPr b="0" i="0" sz="1600" u="none" cap="none" strike="noStrike"/>
          </a:p>
        </p:txBody>
      </p:sp>
      <p:pic>
        <p:nvPicPr>
          <p:cNvPr descr="preencoded.png" id="164" name="Google Shape;1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4911" y="2368510"/>
            <a:ext cx="4620458" cy="4620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5" name="Google Shape;16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6945" y="3326487"/>
            <a:ext cx="305395" cy="381714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8"/>
          <p:cNvSpPr/>
          <p:nvPr/>
        </p:nvSpPr>
        <p:spPr>
          <a:xfrm>
            <a:off x="9931479" y="2380297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Escalamiento</a:t>
            </a:r>
            <a:endParaRPr b="0" i="0" sz="2000" u="none" cap="none" strike="noStrike"/>
          </a:p>
        </p:txBody>
      </p:sp>
      <p:sp>
        <p:nvSpPr>
          <p:cNvPr id="167" name="Google Shape;167;p18"/>
          <p:cNvSpPr/>
          <p:nvPr/>
        </p:nvSpPr>
        <p:spPr>
          <a:xfrm>
            <a:off x="9931479" y="2821543"/>
            <a:ext cx="3984427" cy="6534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Aplicación de </a:t>
            </a:r>
            <a:r>
              <a:rPr b="1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StandardScaler</a:t>
            </a: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 las variables </a:t>
            </a:r>
            <a:r>
              <a:rPr b="1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Amount</a:t>
            </a: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y </a:t>
            </a:r>
            <a:r>
              <a:rPr b="1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Time</a:t>
            </a: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600" u="none" cap="none" strike="noStrike"/>
          </a:p>
        </p:txBody>
      </p:sp>
      <p:pic>
        <p:nvPicPr>
          <p:cNvPr descr="preencoded.png" id="168" name="Google Shape;168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4911" y="2368510"/>
            <a:ext cx="4620458" cy="4620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69" name="Google Shape;169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919085" y="3058597"/>
            <a:ext cx="305395" cy="381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8"/>
          <p:cNvSpPr/>
          <p:nvPr/>
        </p:nvSpPr>
        <p:spPr>
          <a:xfrm>
            <a:off x="10033635" y="3804642"/>
            <a:ext cx="357913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Ingeniería de Características</a:t>
            </a:r>
            <a:endParaRPr b="0" i="0" sz="2000" u="none" cap="none" strike="noStrike"/>
          </a:p>
        </p:txBody>
      </p:sp>
      <p:sp>
        <p:nvSpPr>
          <p:cNvPr id="171" name="Google Shape;171;p18"/>
          <p:cNvSpPr/>
          <p:nvPr/>
        </p:nvSpPr>
        <p:spPr>
          <a:xfrm>
            <a:off x="10033635" y="4245888"/>
            <a:ext cx="3882271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Creación de </a:t>
            </a:r>
            <a:r>
              <a:rPr b="1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Time_hours</a:t>
            </a: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y </a:t>
            </a:r>
            <a:r>
              <a:rPr b="1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Time_hour_of_day</a:t>
            </a: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para capturar efectos horarios.</a:t>
            </a:r>
            <a:endParaRPr b="0" i="0" sz="1600" u="none" cap="none" strike="noStrike"/>
          </a:p>
        </p:txBody>
      </p:sp>
      <p:pic>
        <p:nvPicPr>
          <p:cNvPr descr="preencoded.png" id="172" name="Google Shape;17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4911" y="2368510"/>
            <a:ext cx="4620458" cy="4620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3" name="Google Shape;17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755380" y="4765834"/>
            <a:ext cx="305395" cy="381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>
            <a:off x="9931479" y="5555694"/>
            <a:ext cx="2551748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Gestión de Outliers</a:t>
            </a:r>
            <a:endParaRPr b="0" i="0" sz="2000" u="none" cap="none" strike="noStrike"/>
          </a:p>
        </p:txBody>
      </p:sp>
      <p:sp>
        <p:nvSpPr>
          <p:cNvPr id="175" name="Google Shape;175;p18"/>
          <p:cNvSpPr/>
          <p:nvPr/>
        </p:nvSpPr>
        <p:spPr>
          <a:xfrm>
            <a:off x="9931479" y="5996940"/>
            <a:ext cx="3984427" cy="9801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Análisis de valores atípicos mediante el método del </a:t>
            </a:r>
            <a:r>
              <a:rPr b="1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Rango Intercuartílico (IQR)</a:t>
            </a: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600" u="none" cap="none" strike="noStrike"/>
          </a:p>
        </p:txBody>
      </p:sp>
      <p:pic>
        <p:nvPicPr>
          <p:cNvPr descr="preencoded.png" id="176" name="Google Shape;176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004911" y="2368510"/>
            <a:ext cx="4620458" cy="4620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77" name="Google Shape;177;p1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390209" y="6088856"/>
            <a:ext cx="305395" cy="38171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/>
          <p:nvPr/>
        </p:nvSpPr>
        <p:spPr>
          <a:xfrm>
            <a:off x="1671280" y="4954548"/>
            <a:ext cx="3027521" cy="318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Reducción Dimensional</a:t>
            </a:r>
            <a:endParaRPr b="0" i="0" sz="2000" u="none" cap="none" strike="noStrike"/>
          </a:p>
        </p:txBody>
      </p:sp>
      <p:sp>
        <p:nvSpPr>
          <p:cNvPr id="179" name="Google Shape;179;p18"/>
          <p:cNvSpPr/>
          <p:nvPr/>
        </p:nvSpPr>
        <p:spPr>
          <a:xfrm>
            <a:off x="714494" y="5395793"/>
            <a:ext cx="3984308" cy="1306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Evaluación de PCA; retención de componentes que explican aproximadamente el </a:t>
            </a:r>
            <a:r>
              <a:rPr b="1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60% de la varianza</a:t>
            </a: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600" u="none" cap="none" strike="noStrike"/>
          </a:p>
        </p:txBody>
      </p:sp>
      <p:pic>
        <p:nvPicPr>
          <p:cNvPr descr="preencoded.png" id="180" name="Google Shape;180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004911" y="2368510"/>
            <a:ext cx="4620458" cy="462045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181" name="Google Shape;181;p18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710118" y="5199221"/>
            <a:ext cx="305395" cy="38171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/>
          <p:nvPr/>
        </p:nvSpPr>
        <p:spPr>
          <a:xfrm>
            <a:off x="714494" y="7218521"/>
            <a:ext cx="13201412" cy="326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 robustez del modelo depende directamente de la calidad y la preparación exhaustiva de los datos de entrada.</a:t>
            </a:r>
            <a:endParaRPr b="0" i="0" sz="1600" u="none" cap="none" strike="noStrike"/>
          </a:p>
        </p:txBody>
      </p:sp>
      <p:sp>
        <p:nvSpPr>
          <p:cNvPr id="183" name="Google Shape;183;p18"/>
          <p:cNvSpPr/>
          <p:nvPr/>
        </p:nvSpPr>
        <p:spPr>
          <a:xfrm>
            <a:off x="12893050" y="7748600"/>
            <a:ext cx="1737300" cy="4809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"/>
          <p:cNvSpPr/>
          <p:nvPr/>
        </p:nvSpPr>
        <p:spPr>
          <a:xfrm>
            <a:off x="12893050" y="7748600"/>
            <a:ext cx="1737300" cy="4809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575548" y="452199"/>
            <a:ext cx="10123527" cy="5138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200"/>
              <a:buFont typeface="Alexandria"/>
              <a:buNone/>
            </a:pPr>
            <a:r>
              <a:rPr b="0" i="0" lang="en-US" sz="32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Fase 4: Modelado (Avance Preliminar y Estrategia)</a:t>
            </a:r>
            <a:endParaRPr b="0" i="0" sz="3200" u="none" cap="none" strike="noStrike"/>
          </a:p>
        </p:txBody>
      </p:sp>
      <p:sp>
        <p:nvSpPr>
          <p:cNvPr id="191" name="Google Shape;191;p19"/>
          <p:cNvSpPr/>
          <p:nvPr/>
        </p:nvSpPr>
        <p:spPr>
          <a:xfrm>
            <a:off x="575548" y="1377077"/>
            <a:ext cx="3844171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Objetivo Principal: Clasificación</a:t>
            </a:r>
            <a:endParaRPr b="0" i="0" sz="1900" u="none" cap="none" strike="noStrike"/>
          </a:p>
        </p:txBody>
      </p:sp>
      <p:sp>
        <p:nvSpPr>
          <p:cNvPr id="192" name="Google Shape;192;p19"/>
          <p:cNvSpPr/>
          <p:nvPr/>
        </p:nvSpPr>
        <p:spPr>
          <a:xfrm>
            <a:off x="575548" y="1849874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El enfoque inicial es construir un modelo de clasificación binaria capaz de predecir la probabilidad de que una transacción sea fraudulenta (Clase 1).</a:t>
            </a:r>
            <a:endParaRPr b="0" i="0" sz="1250" u="none" cap="none" strike="noStrike"/>
          </a:p>
        </p:txBody>
      </p:sp>
      <p:sp>
        <p:nvSpPr>
          <p:cNvPr id="193" name="Google Shape;193;p19"/>
          <p:cNvSpPr/>
          <p:nvPr/>
        </p:nvSpPr>
        <p:spPr>
          <a:xfrm>
            <a:off x="575548" y="2560796"/>
            <a:ext cx="6539032" cy="1772603"/>
          </a:xfrm>
          <a:prstGeom prst="roundRect">
            <a:avLst>
              <a:gd fmla="val 3896" name="adj"/>
            </a:avLst>
          </a:prstGeom>
          <a:solidFill>
            <a:srgbClr val="D2DDF9"/>
          </a:solidFill>
          <a:ln cap="flat" cmpd="sng" w="9525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583168" y="2568416"/>
            <a:ext cx="6523792" cy="585788"/>
          </a:xfrm>
          <a:prstGeom prst="roundRect">
            <a:avLst>
              <a:gd fmla="val 11791" name="adj"/>
            </a:avLst>
          </a:prstGeom>
          <a:solidFill>
            <a:srgbClr val="D2DD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747593" y="2732842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Regresión Logística</a:t>
            </a:r>
            <a:endParaRPr b="0" i="0" sz="1600" u="none" cap="none" strike="noStrike"/>
          </a:p>
        </p:txBody>
      </p:sp>
      <p:sp>
        <p:nvSpPr>
          <p:cNvPr id="196" name="Google Shape;196;p19"/>
          <p:cNvSpPr/>
          <p:nvPr/>
        </p:nvSpPr>
        <p:spPr>
          <a:xfrm>
            <a:off x="583168" y="3154204"/>
            <a:ext cx="6523792" cy="585788"/>
          </a:xfrm>
          <a:prstGeom prst="rect">
            <a:avLst/>
          </a:prstGeom>
          <a:solidFill>
            <a:srgbClr val="D2DD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583168" y="3154204"/>
            <a:ext cx="6523792" cy="22860"/>
          </a:xfrm>
          <a:prstGeom prst="roundRect">
            <a:avLst>
              <a:gd fmla="val 30214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747593" y="3318629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Random Forest</a:t>
            </a:r>
            <a:endParaRPr b="0" i="0" sz="1600" u="none" cap="none" strike="noStrike"/>
          </a:p>
        </p:txBody>
      </p:sp>
      <p:sp>
        <p:nvSpPr>
          <p:cNvPr id="199" name="Google Shape;199;p19"/>
          <p:cNvSpPr/>
          <p:nvPr/>
        </p:nvSpPr>
        <p:spPr>
          <a:xfrm>
            <a:off x="583168" y="3739991"/>
            <a:ext cx="6523792" cy="585788"/>
          </a:xfrm>
          <a:prstGeom prst="rect">
            <a:avLst/>
          </a:prstGeom>
          <a:solidFill>
            <a:srgbClr val="D2DD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583168" y="3739991"/>
            <a:ext cx="6523792" cy="22860"/>
          </a:xfrm>
          <a:prstGeom prst="roundRect">
            <a:avLst>
              <a:gd fmla="val 302140" name="adj"/>
            </a:avLst>
          </a:prstGeom>
          <a:solidFill>
            <a:srgbClr val="B8C3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747593" y="3904417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Alexandria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XGBoost</a:t>
            </a:r>
            <a:endParaRPr b="0" i="0" sz="1600" u="none" cap="none" strike="noStrike"/>
          </a:p>
        </p:txBody>
      </p:sp>
      <p:sp>
        <p:nvSpPr>
          <p:cNvPr id="202" name="Google Shape;202;p19"/>
          <p:cNvSpPr/>
          <p:nvPr/>
        </p:nvSpPr>
        <p:spPr>
          <a:xfrm>
            <a:off x="7523440" y="1377077"/>
            <a:ext cx="4267319" cy="308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315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1900"/>
              <a:buFont typeface="Alexandria"/>
              <a:buNone/>
            </a:pPr>
            <a:r>
              <a:rPr b="0" i="0" lang="en-US" sz="19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Desafío del Desequilibrio de Clases</a:t>
            </a:r>
            <a:endParaRPr b="0" i="0" sz="1900" u="none" cap="none" strike="noStrike"/>
          </a:p>
        </p:txBody>
      </p:sp>
      <p:sp>
        <p:nvSpPr>
          <p:cNvPr id="203" name="Google Shape;203;p19"/>
          <p:cNvSpPr/>
          <p:nvPr/>
        </p:nvSpPr>
        <p:spPr>
          <a:xfrm>
            <a:off x="7523440" y="1849874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Dado que la proporción de fraudes es mínima (0.17%), el balanceo de clases es crucial para entrenar modelos efectivos.</a:t>
            </a:r>
            <a:endParaRPr b="0" i="0" sz="1250" u="none" cap="none" strike="noStrike"/>
          </a:p>
        </p:txBody>
      </p:sp>
      <p:sp>
        <p:nvSpPr>
          <p:cNvPr id="204" name="Google Shape;204;p19"/>
          <p:cNvSpPr/>
          <p:nvPr/>
        </p:nvSpPr>
        <p:spPr>
          <a:xfrm>
            <a:off x="7523440" y="2523887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None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Sobremuestreo (Oversampling) con </a:t>
            </a:r>
            <a:r>
              <a:rPr b="1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SMOTE</a:t>
            </a: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.</a:t>
            </a:r>
            <a:endParaRPr b="0" i="0" sz="1250" u="none" cap="none" strike="noStrike"/>
          </a:p>
        </p:txBody>
      </p:sp>
      <p:sp>
        <p:nvSpPr>
          <p:cNvPr id="205" name="Google Shape;205;p19"/>
          <p:cNvSpPr/>
          <p:nvPr/>
        </p:nvSpPr>
        <p:spPr>
          <a:xfrm>
            <a:off x="7523440" y="2844403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Submuestreo (Undersampling) para igualar las clases.</a:t>
            </a:r>
            <a:endParaRPr b="0" i="0" sz="1250" u="none" cap="none" strike="noStrike"/>
          </a:p>
        </p:txBody>
      </p:sp>
      <p:sp>
        <p:nvSpPr>
          <p:cNvPr id="206" name="Google Shape;206;p19"/>
          <p:cNvSpPr/>
          <p:nvPr/>
        </p:nvSpPr>
        <p:spPr>
          <a:xfrm>
            <a:off x="7523440" y="3164919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250"/>
              <a:buFont typeface="Nobile"/>
              <a:buChar char="•"/>
            </a:pPr>
            <a:r>
              <a:rPr b="0" i="0" lang="en-US" sz="12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Técnicas de ensamble que gestionen el desequilibrio.</a:t>
            </a:r>
            <a:endParaRPr b="0" i="0" sz="1250" u="none" cap="none" strike="noStrike"/>
          </a:p>
        </p:txBody>
      </p:sp>
      <p:pic>
        <p:nvPicPr>
          <p:cNvPr descr="preencoded.png" id="207" name="Google Shape;207;p19"/>
          <p:cNvPicPr preferRelativeResize="0"/>
          <p:nvPr/>
        </p:nvPicPr>
        <p:blipFill rotWithShape="1">
          <a:blip r:embed="rId3">
            <a:alphaModFix/>
          </a:blip>
          <a:srcRect b="29398" l="0" r="0" t="0"/>
          <a:stretch/>
        </p:blipFill>
        <p:spPr>
          <a:xfrm>
            <a:off x="7523450" y="3612827"/>
            <a:ext cx="6539024" cy="461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13" name="Google Shape;2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0"/>
          <p:cNvSpPr/>
          <p:nvPr/>
        </p:nvSpPr>
        <p:spPr>
          <a:xfrm>
            <a:off x="6185654" y="708303"/>
            <a:ext cx="7745492" cy="12484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3900"/>
              <a:buFont typeface="Alexandria"/>
              <a:buNone/>
            </a:pPr>
            <a:r>
              <a:rPr b="0" i="0" lang="en-US" sz="39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Fase 5: Evaluación del Rendimiento (Planificada)</a:t>
            </a:r>
            <a:endParaRPr b="0" i="0" sz="3900" u="none" cap="none" strike="noStrike"/>
          </a:p>
        </p:txBody>
      </p:sp>
      <p:sp>
        <p:nvSpPr>
          <p:cNvPr id="215" name="Google Shape;215;p20"/>
          <p:cNvSpPr/>
          <p:nvPr/>
        </p:nvSpPr>
        <p:spPr>
          <a:xfrm>
            <a:off x="6185654" y="2256473"/>
            <a:ext cx="7745492" cy="6391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Nobile"/>
              <a:buNone/>
            </a:pP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 evaluación se centrará en métricas que reflejen el coste real de los errores de clasificación, priorizando la detección de fraude.</a:t>
            </a:r>
            <a:endParaRPr b="0" i="0" sz="1550" u="none" cap="none" strike="noStrike"/>
          </a:p>
        </p:txBody>
      </p:sp>
      <p:sp>
        <p:nvSpPr>
          <p:cNvPr id="216" name="Google Shape;216;p20"/>
          <p:cNvSpPr/>
          <p:nvPr/>
        </p:nvSpPr>
        <p:spPr>
          <a:xfrm>
            <a:off x="6185654" y="3120271"/>
            <a:ext cx="7745492" cy="2365177"/>
          </a:xfrm>
          <a:prstGeom prst="roundRect">
            <a:avLst>
              <a:gd fmla="val 4639" name="adj"/>
            </a:avLst>
          </a:prstGeom>
          <a:solidFill>
            <a:srgbClr val="F9F9FF"/>
          </a:solidFill>
          <a:ln cap="flat" cmpd="sng" w="22850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/>
          <p:nvPr/>
        </p:nvSpPr>
        <p:spPr>
          <a:xfrm>
            <a:off x="6162794" y="3120271"/>
            <a:ext cx="91440" cy="2365177"/>
          </a:xfrm>
          <a:prstGeom prst="roundRect">
            <a:avLst>
              <a:gd fmla="val 91772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0"/>
          <p:cNvSpPr/>
          <p:nvPr/>
        </p:nvSpPr>
        <p:spPr>
          <a:xfrm>
            <a:off x="6476881" y="3342918"/>
            <a:ext cx="3137178" cy="312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950"/>
              <a:buFont typeface="Alexandria"/>
              <a:buNone/>
            </a:pPr>
            <a:r>
              <a:rPr b="0" i="0" lang="en-US" sz="19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Métricas de Rendimiento</a:t>
            </a:r>
            <a:endParaRPr b="0" i="0" sz="1950" u="none" cap="none" strike="noStrike"/>
          </a:p>
        </p:txBody>
      </p:sp>
      <p:sp>
        <p:nvSpPr>
          <p:cNvPr id="219" name="Google Shape;219;p20"/>
          <p:cNvSpPr/>
          <p:nvPr/>
        </p:nvSpPr>
        <p:spPr>
          <a:xfrm>
            <a:off x="6476881" y="3774877"/>
            <a:ext cx="7231618" cy="319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Nobile"/>
              <a:buChar char="•"/>
            </a:pP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Accuracy (Precisión general)</a:t>
            </a:r>
            <a:endParaRPr b="0" i="0" sz="1550" u="none" cap="none" strike="noStrike"/>
          </a:p>
        </p:txBody>
      </p:sp>
      <p:sp>
        <p:nvSpPr>
          <p:cNvPr id="220" name="Google Shape;220;p20"/>
          <p:cNvSpPr/>
          <p:nvPr/>
        </p:nvSpPr>
        <p:spPr>
          <a:xfrm>
            <a:off x="6476881" y="4164330"/>
            <a:ext cx="7231618" cy="319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Nobile"/>
              <a:buChar char="•"/>
            </a:pP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Precision y Recall (Foco en clase positiva)</a:t>
            </a:r>
            <a:endParaRPr b="0" i="0" sz="1550" u="none" cap="none" strike="noStrike"/>
          </a:p>
        </p:txBody>
      </p:sp>
      <p:sp>
        <p:nvSpPr>
          <p:cNvPr id="221" name="Google Shape;221;p20"/>
          <p:cNvSpPr/>
          <p:nvPr/>
        </p:nvSpPr>
        <p:spPr>
          <a:xfrm>
            <a:off x="6476881" y="4553783"/>
            <a:ext cx="7231618" cy="319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Nobile"/>
              <a:buChar char="•"/>
            </a:pP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F1-score (Equilibrio entre P y R)</a:t>
            </a:r>
            <a:endParaRPr b="0" i="0" sz="1550" u="none" cap="none" strike="noStrike"/>
          </a:p>
        </p:txBody>
      </p:sp>
      <p:sp>
        <p:nvSpPr>
          <p:cNvPr id="222" name="Google Shape;222;p20"/>
          <p:cNvSpPr/>
          <p:nvPr/>
        </p:nvSpPr>
        <p:spPr>
          <a:xfrm>
            <a:off x="6476881" y="4943237"/>
            <a:ext cx="7231618" cy="3195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Nobile"/>
              <a:buChar char="•"/>
            </a:pP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Área bajo la curva ROC (ROC-AUC)</a:t>
            </a:r>
            <a:endParaRPr b="0" i="0" sz="1550" u="none" cap="none" strike="noStrike"/>
          </a:p>
        </p:txBody>
      </p:sp>
      <p:sp>
        <p:nvSpPr>
          <p:cNvPr id="223" name="Google Shape;223;p20"/>
          <p:cNvSpPr/>
          <p:nvPr/>
        </p:nvSpPr>
        <p:spPr>
          <a:xfrm>
            <a:off x="6185654" y="5685234"/>
            <a:ext cx="7745492" cy="1835944"/>
          </a:xfrm>
          <a:prstGeom prst="roundRect">
            <a:avLst>
              <a:gd fmla="val 5977" name="adj"/>
            </a:avLst>
          </a:prstGeom>
          <a:solidFill>
            <a:srgbClr val="F9F9FF"/>
          </a:solidFill>
          <a:ln cap="flat" cmpd="sng" w="22850">
            <a:solidFill>
              <a:srgbClr val="B8C3D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0"/>
          <p:cNvSpPr/>
          <p:nvPr/>
        </p:nvSpPr>
        <p:spPr>
          <a:xfrm>
            <a:off x="6162794" y="5685234"/>
            <a:ext cx="91440" cy="1835944"/>
          </a:xfrm>
          <a:prstGeom prst="roundRect">
            <a:avLst>
              <a:gd fmla="val 91772" name="adj"/>
            </a:avLst>
          </a:prstGeom>
          <a:solidFill>
            <a:srgbClr val="1B54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6476881" y="5907881"/>
            <a:ext cx="3388638" cy="3121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950"/>
              <a:buFont typeface="Alexandria"/>
              <a:buNone/>
            </a:pPr>
            <a:r>
              <a:rPr b="0" i="0" lang="en-US" sz="195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Enfoque Estratégico: Recall</a:t>
            </a:r>
            <a:endParaRPr b="0" i="0" sz="1950" u="none" cap="none" strike="noStrike"/>
          </a:p>
        </p:txBody>
      </p:sp>
      <p:sp>
        <p:nvSpPr>
          <p:cNvPr id="226" name="Google Shape;226;p20"/>
          <p:cNvSpPr/>
          <p:nvPr/>
        </p:nvSpPr>
        <p:spPr>
          <a:xfrm>
            <a:off x="6476881" y="6339840"/>
            <a:ext cx="7231618" cy="9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550"/>
              <a:buFont typeface="Nobile"/>
              <a:buNone/>
            </a:pP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Minimizar los </a:t>
            </a:r>
            <a:r>
              <a:rPr b="0" i="0" lang="en-US" sz="1550" u="none" cap="none" strike="noStrike">
                <a:solidFill>
                  <a:srgbClr val="1B54DA"/>
                </a:solidFill>
                <a:latin typeface="Nobile"/>
                <a:ea typeface="Nobile"/>
                <a:cs typeface="Nobile"/>
                <a:sym typeface="Nobile"/>
              </a:rPr>
              <a:t>Falsos Negativos</a:t>
            </a: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(fraude no detectado) es la prioridad. Un alto </a:t>
            </a:r>
            <a:r>
              <a:rPr b="1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Recall</a:t>
            </a:r>
            <a:r>
              <a:rPr b="0" i="0" lang="en-US" sz="155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asegura que la mayoría de las transacciones fraudulentas sean identificadas, incluso si aumenta ligeramente el número de Falsos Positivos.</a:t>
            </a:r>
            <a:endParaRPr b="0" i="0" sz="1550" u="none" cap="none" strike="noStrike"/>
          </a:p>
        </p:txBody>
      </p:sp>
      <p:sp>
        <p:nvSpPr>
          <p:cNvPr id="227" name="Google Shape;227;p20"/>
          <p:cNvSpPr/>
          <p:nvPr/>
        </p:nvSpPr>
        <p:spPr>
          <a:xfrm>
            <a:off x="12893050" y="7748600"/>
            <a:ext cx="1737300" cy="480900"/>
          </a:xfrm>
          <a:prstGeom prst="rect">
            <a:avLst/>
          </a:prstGeom>
          <a:solidFill>
            <a:srgbClr val="F9F9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3" name="Google Shape;23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1"/>
          <p:cNvSpPr/>
          <p:nvPr/>
        </p:nvSpPr>
        <p:spPr>
          <a:xfrm>
            <a:off x="717471" y="728782"/>
            <a:ext cx="7709059" cy="12811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B1B27"/>
              </a:buClr>
              <a:buSzPts val="4000"/>
              <a:buFont typeface="Alexandria"/>
              <a:buNone/>
            </a:pPr>
            <a:r>
              <a:rPr b="0" i="0" lang="en-US" sz="4000" u="none" cap="none" strike="noStrike">
                <a:solidFill>
                  <a:srgbClr val="1B1B27"/>
                </a:solidFill>
                <a:latin typeface="Alexandria"/>
                <a:ea typeface="Alexandria"/>
                <a:cs typeface="Alexandria"/>
                <a:sym typeface="Alexandria"/>
              </a:rPr>
              <a:t>Fase 6: Implementación y Despliegue de Resultados</a:t>
            </a:r>
            <a:endParaRPr b="0" i="0" sz="4000" u="none" cap="none" strike="noStrike"/>
          </a:p>
        </p:txBody>
      </p:sp>
      <p:pic>
        <p:nvPicPr>
          <p:cNvPr descr="preencoded.png" id="235" name="Google Shape;23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7471" y="2317313"/>
            <a:ext cx="1024890" cy="150911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1"/>
          <p:cNvSpPr/>
          <p:nvPr/>
        </p:nvSpPr>
        <p:spPr>
          <a:xfrm>
            <a:off x="1947267" y="2522220"/>
            <a:ext cx="2826187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Dashboard Interactivo</a:t>
            </a:r>
            <a:endParaRPr b="0" i="0" sz="2000" u="none" cap="none" strike="noStrike"/>
          </a:p>
        </p:txBody>
      </p:sp>
      <p:sp>
        <p:nvSpPr>
          <p:cNvPr id="237" name="Google Shape;237;p21"/>
          <p:cNvSpPr/>
          <p:nvPr/>
        </p:nvSpPr>
        <p:spPr>
          <a:xfrm>
            <a:off x="1947267" y="2965490"/>
            <a:ext cx="6479262" cy="6560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Creación de una interfaz web (utilizando </a:t>
            </a:r>
            <a:r>
              <a:rPr b="1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Streamlit</a:t>
            </a: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 o </a:t>
            </a:r>
            <a:r>
              <a:rPr b="1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Dash</a:t>
            </a: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) para la interacción con el modelo y la visualización de resultados.</a:t>
            </a:r>
            <a:endParaRPr b="0" i="0" sz="1600" u="none" cap="none" strike="noStrike"/>
          </a:p>
        </p:txBody>
      </p:sp>
      <p:pic>
        <p:nvPicPr>
          <p:cNvPr descr="preencoded.png" id="238" name="Google Shape;238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17471" y="3826431"/>
            <a:ext cx="1024890" cy="183713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1"/>
          <p:cNvSpPr/>
          <p:nvPr/>
        </p:nvSpPr>
        <p:spPr>
          <a:xfrm>
            <a:off x="1947267" y="4031337"/>
            <a:ext cx="2562463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Inputs del Sistema</a:t>
            </a:r>
            <a:endParaRPr b="0" i="0" sz="2000" u="none" cap="none" strike="noStrike"/>
          </a:p>
        </p:txBody>
      </p:sp>
      <p:sp>
        <p:nvSpPr>
          <p:cNvPr id="240" name="Google Shape;240;p21"/>
          <p:cNvSpPr/>
          <p:nvPr/>
        </p:nvSpPr>
        <p:spPr>
          <a:xfrm>
            <a:off x="1947267" y="4474607"/>
            <a:ext cx="6479262" cy="984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La interfaz permitirá ingresar los 30 parámetros de la transacción (Monto, Hora y variables V1–V28) para obtener una predicción en tiempo real.</a:t>
            </a:r>
            <a:endParaRPr b="0" i="0" sz="1600" u="none" cap="none" strike="noStrike"/>
          </a:p>
        </p:txBody>
      </p:sp>
      <p:pic>
        <p:nvPicPr>
          <p:cNvPr descr="preencoded.png" id="241" name="Google Shape;24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7471" y="5663565"/>
            <a:ext cx="1024890" cy="1837134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1"/>
          <p:cNvSpPr/>
          <p:nvPr/>
        </p:nvSpPr>
        <p:spPr>
          <a:xfrm>
            <a:off x="1947267" y="5868472"/>
            <a:ext cx="2562463" cy="320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2000"/>
              <a:buFont typeface="Alexandria"/>
              <a:buNone/>
            </a:pPr>
            <a:r>
              <a:rPr b="0" i="0" lang="en-US" sz="2000" u="none" cap="none" strike="noStrike">
                <a:solidFill>
                  <a:srgbClr val="404155"/>
                </a:solidFill>
                <a:latin typeface="Alexandria"/>
                <a:ea typeface="Alexandria"/>
                <a:cs typeface="Alexandria"/>
                <a:sym typeface="Alexandria"/>
              </a:rPr>
              <a:t>Outputs Clave</a:t>
            </a:r>
            <a:endParaRPr b="0" i="0" sz="2000" u="none" cap="none" strike="noStrike"/>
          </a:p>
        </p:txBody>
      </p:sp>
      <p:sp>
        <p:nvSpPr>
          <p:cNvPr id="243" name="Google Shape;243;p21"/>
          <p:cNvSpPr/>
          <p:nvPr/>
        </p:nvSpPr>
        <p:spPr>
          <a:xfrm>
            <a:off x="1947267" y="6311741"/>
            <a:ext cx="6479262" cy="9840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9375"/>
              </a:lnSpc>
              <a:spcBef>
                <a:spcPts val="0"/>
              </a:spcBef>
              <a:spcAft>
                <a:spcPts val="0"/>
              </a:spcAft>
              <a:buClr>
                <a:srgbClr val="404155"/>
              </a:buClr>
              <a:buSzPts val="1600"/>
              <a:buFont typeface="Nobile"/>
              <a:buNone/>
            </a:pP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El sistema devolverá la </a:t>
            </a:r>
            <a:r>
              <a:rPr b="1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Probabilidad de Fraude</a:t>
            </a:r>
            <a:r>
              <a:rPr b="0" i="0" lang="en-US" sz="1600" u="none" cap="none" strike="noStrike">
                <a:solidFill>
                  <a:srgbClr val="404155"/>
                </a:solidFill>
                <a:latin typeface="Nobile"/>
                <a:ea typeface="Nobile"/>
                <a:cs typeface="Nobile"/>
                <a:sym typeface="Nobile"/>
              </a:rPr>
              <a:t>, junto con visualizaciones de soporte como la Matriz de Confusión y la Curva ROC del modelo.</a:t>
            </a:r>
            <a:endParaRPr b="0" i="0" sz="160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